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32" autoAdjust="0"/>
    <p:restoredTop sz="94660"/>
  </p:normalViewPr>
  <p:slideViewPr>
    <p:cSldViewPr snapToGrid="0">
      <p:cViewPr>
        <p:scale>
          <a:sx n="100" d="100"/>
          <a:sy n="100" d="100"/>
        </p:scale>
        <p:origin x="72" y="-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rd and summary_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  <p:sp>
        <p:nvSpPr>
          <p:cNvPr id="6" name="Title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3454400" cy="3657600"/>
          </a:xfrm>
          <a:custGeom>
            <a:avLst/>
            <a:gdLst>
              <a:gd name="connisteX0" fmla="*/ 0 w 3454400"/>
              <a:gd name="connsiteY0" fmla="*/ 203200 h 3657600"/>
              <a:gd name="connisteX1" fmla="*/ 203200 w 3454400"/>
              <a:gd name="connsiteY1" fmla="*/ 0 h 3657600"/>
              <a:gd name="connisteX2" fmla="*/ 3251200 w 3454400"/>
              <a:gd name="connsiteY2" fmla="*/ 0 h 3657600"/>
              <a:gd name="connisteX3" fmla="*/ 3454400 w 3454400"/>
              <a:gd name="connsiteY3" fmla="*/ 203200 h 3657600"/>
              <a:gd name="connisteX4" fmla="*/ 3454400 w 3454400"/>
              <a:gd name="connsiteY4" fmla="*/ 3454400 h 3657600"/>
              <a:gd name="connisteX5" fmla="*/ 3251200 w 3454400"/>
              <a:gd name="connsiteY5" fmla="*/ 3657600 h 3657600"/>
              <a:gd name="connisteX6" fmla="*/ 203200 w 3454400"/>
              <a:gd name="connsiteY6" fmla="*/ 3657600 h 3657600"/>
              <a:gd name="connisteX7" fmla="*/ 0 w 3454400"/>
              <a:gd name="connsiteY7" fmla="*/ 3454400 h 3657600"/>
              <a:gd name="connisteX8" fmla="*/ 0 w 3454400"/>
              <a:gd name="connsiteY8" fmla="*/ 203200 h 365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65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454400"/>
                </a:lnTo>
                <a:cubicBezTo>
                  <a:pt x="3454400" y="3566624"/>
                  <a:pt x="3363424" y="3657600"/>
                  <a:pt x="3251200" y="3657600"/>
                </a:cubicBezTo>
                <a:lnTo>
                  <a:pt x="203200" y="3657600"/>
                </a:lnTo>
                <a:cubicBezTo>
                  <a:pt x="90976" y="3657600"/>
                  <a:pt x="0" y="3566624"/>
                  <a:pt x="0" y="3454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914400" y="2311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idx="16388" hasCustomPrompt="1"/>
            <p:custDataLst>
              <p:tags r:id="rId5"/>
            </p:custDataLst>
          </p:nvPr>
        </p:nvSpPr>
        <p:spPr>
          <a:xfrm>
            <a:off x="914400" y="28702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0" name="装饰  9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4368800" y="1524000"/>
            <a:ext cx="3454400" cy="3657600"/>
          </a:xfrm>
          <a:custGeom>
            <a:avLst/>
            <a:gdLst>
              <a:gd name="connisteX0" fmla="*/ 0 w 3454400"/>
              <a:gd name="connsiteY0" fmla="*/ 203200 h 3657600"/>
              <a:gd name="connisteX1" fmla="*/ 203200 w 3454400"/>
              <a:gd name="connsiteY1" fmla="*/ 0 h 3657600"/>
              <a:gd name="connisteX2" fmla="*/ 3251200 w 3454400"/>
              <a:gd name="connsiteY2" fmla="*/ 0 h 3657600"/>
              <a:gd name="connisteX3" fmla="*/ 3454400 w 3454400"/>
              <a:gd name="connsiteY3" fmla="*/ 203200 h 3657600"/>
              <a:gd name="connisteX4" fmla="*/ 3454400 w 3454400"/>
              <a:gd name="connsiteY4" fmla="*/ 3454400 h 3657600"/>
              <a:gd name="connisteX5" fmla="*/ 3251200 w 3454400"/>
              <a:gd name="connsiteY5" fmla="*/ 3657600 h 3657600"/>
              <a:gd name="connisteX6" fmla="*/ 203200 w 3454400"/>
              <a:gd name="connsiteY6" fmla="*/ 3657600 h 3657600"/>
              <a:gd name="connisteX7" fmla="*/ 0 w 3454400"/>
              <a:gd name="connsiteY7" fmla="*/ 3454400 h 3657600"/>
              <a:gd name="connisteX8" fmla="*/ 0 w 3454400"/>
              <a:gd name="connsiteY8" fmla="*/ 203200 h 365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65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454400"/>
                </a:lnTo>
                <a:cubicBezTo>
                  <a:pt x="3454400" y="3566624"/>
                  <a:pt x="3363424" y="3657600"/>
                  <a:pt x="3251200" y="3657600"/>
                </a:cubicBezTo>
                <a:lnTo>
                  <a:pt x="203200" y="3657600"/>
                </a:lnTo>
                <a:cubicBezTo>
                  <a:pt x="90976" y="3657600"/>
                  <a:pt x="0" y="3566624"/>
                  <a:pt x="0" y="3454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673600" y="2311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4673600" y="28702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5" hasCustomPrompt="1"/>
            <p:custDataLst>
              <p:tags r:id="rId9"/>
            </p:custDataLst>
          </p:nvPr>
        </p:nvSpPr>
        <p:spPr>
          <a:xfrm>
            <a:off x="8128000" y="1524000"/>
            <a:ext cx="3454400" cy="3657600"/>
          </a:xfrm>
          <a:custGeom>
            <a:avLst/>
            <a:gdLst>
              <a:gd name="connisteX0" fmla="*/ 0 w 3454400"/>
              <a:gd name="connsiteY0" fmla="*/ 203200 h 3657600"/>
              <a:gd name="connisteX1" fmla="*/ 203200 w 3454400"/>
              <a:gd name="connsiteY1" fmla="*/ 0 h 3657600"/>
              <a:gd name="connisteX2" fmla="*/ 3251200 w 3454400"/>
              <a:gd name="connsiteY2" fmla="*/ 0 h 3657600"/>
              <a:gd name="connisteX3" fmla="*/ 3454400 w 3454400"/>
              <a:gd name="connsiteY3" fmla="*/ 203200 h 3657600"/>
              <a:gd name="connisteX4" fmla="*/ 3454400 w 3454400"/>
              <a:gd name="connsiteY4" fmla="*/ 3454400 h 3657600"/>
              <a:gd name="connisteX5" fmla="*/ 3251200 w 3454400"/>
              <a:gd name="connsiteY5" fmla="*/ 3657600 h 3657600"/>
              <a:gd name="connisteX6" fmla="*/ 203200 w 3454400"/>
              <a:gd name="connsiteY6" fmla="*/ 3657600 h 3657600"/>
              <a:gd name="connisteX7" fmla="*/ 0 w 3454400"/>
              <a:gd name="connsiteY7" fmla="*/ 3454400 h 3657600"/>
              <a:gd name="connisteX8" fmla="*/ 0 w 3454400"/>
              <a:gd name="connsiteY8" fmla="*/ 203200 h 365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65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454400"/>
                </a:lnTo>
                <a:cubicBezTo>
                  <a:pt x="3454400" y="3566624"/>
                  <a:pt x="3363424" y="3657600"/>
                  <a:pt x="3251200" y="3657600"/>
                </a:cubicBezTo>
                <a:lnTo>
                  <a:pt x="203200" y="3657600"/>
                </a:lnTo>
                <a:cubicBezTo>
                  <a:pt x="90976" y="3657600"/>
                  <a:pt x="0" y="3566624"/>
                  <a:pt x="0" y="3454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6391" hasCustomPrompt="1"/>
            <p:custDataLst>
              <p:tags r:id="rId10"/>
            </p:custDataLst>
          </p:nvPr>
        </p:nvSpPr>
        <p:spPr>
          <a:xfrm>
            <a:off x="8432800" y="2311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92" hasCustomPrompt="1"/>
            <p:custDataLst>
              <p:tags r:id="rId11"/>
            </p:custDataLst>
          </p:nvPr>
        </p:nvSpPr>
        <p:spPr>
          <a:xfrm>
            <a:off x="8432800" y="28702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86" hasCustomPrompt="1"/>
            <p:custDataLst>
              <p:tags r:id="rId12"/>
            </p:custDataLst>
          </p:nvPr>
        </p:nvSpPr>
        <p:spPr>
          <a:xfrm>
            <a:off x="609600" y="56388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column text_2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  <p:sp>
        <p:nvSpPr>
          <p:cNvPr id="6" name="Title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1524000"/>
            <a:ext cx="5334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8" name="装饰  7"/>
          <p:cNvSpPr>
            <a:spLocks noGrp="1"/>
          </p:cNvSpPr>
          <p:nvPr>
            <p:ph type="body" idx="16390" hasCustomPrompt="1"/>
            <p:custDataLst>
              <p:tags r:id="rId4"/>
            </p:custDataLst>
          </p:nvPr>
        </p:nvSpPr>
        <p:spPr>
          <a:xfrm>
            <a:off x="609600" y="2082800"/>
            <a:ext cx="5334000" cy="4165600"/>
          </a:xfrm>
          <a:custGeom>
            <a:avLst/>
            <a:gdLst>
              <a:gd name="connisteX0" fmla="*/ 0 w 5334000"/>
              <a:gd name="connsiteY0" fmla="*/ 203200 h 4165600"/>
              <a:gd name="connisteX1" fmla="*/ 203200 w 5334000"/>
              <a:gd name="connsiteY1" fmla="*/ 0 h 4165600"/>
              <a:gd name="connisteX2" fmla="*/ 5130800 w 5334000"/>
              <a:gd name="connsiteY2" fmla="*/ 0 h 4165600"/>
              <a:gd name="connisteX3" fmla="*/ 5334000 w 5334000"/>
              <a:gd name="connsiteY3" fmla="*/ 203200 h 4165600"/>
              <a:gd name="connisteX4" fmla="*/ 5334000 w 5334000"/>
              <a:gd name="connsiteY4" fmla="*/ 3962400 h 4165600"/>
              <a:gd name="connisteX5" fmla="*/ 5130800 w 5334000"/>
              <a:gd name="connsiteY5" fmla="*/ 4165600 h 4165600"/>
              <a:gd name="connisteX6" fmla="*/ 203200 w 5334000"/>
              <a:gd name="connsiteY6" fmla="*/ 4165600 h 4165600"/>
              <a:gd name="connisteX7" fmla="*/ 0 w 5334000"/>
              <a:gd name="connsiteY7" fmla="*/ 3962400 h 4165600"/>
              <a:gd name="connisteX8" fmla="*/ 0 w 5334000"/>
              <a:gd name="connsiteY8" fmla="*/ 203200 h 4165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4165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130800" y="0"/>
                </a:lnTo>
                <a:cubicBezTo>
                  <a:pt x="5243024" y="0"/>
                  <a:pt x="5334000" y="90976"/>
                  <a:pt x="5334000" y="203200"/>
                </a:cubicBezTo>
                <a:lnTo>
                  <a:pt x="5334000" y="3962400"/>
                </a:lnTo>
                <a:cubicBezTo>
                  <a:pt x="5334000" y="4074624"/>
                  <a:pt x="5243024" y="4165600"/>
                  <a:pt x="5130800" y="4165600"/>
                </a:cubicBezTo>
                <a:lnTo>
                  <a:pt x="203200" y="4165600"/>
                </a:lnTo>
                <a:cubicBezTo>
                  <a:pt x="90976" y="4165600"/>
                  <a:pt x="0" y="4074624"/>
                  <a:pt x="0" y="3962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914400" y="2641600"/>
            <a:ext cx="4724400" cy="3048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248400" y="1524000"/>
            <a:ext cx="5334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11" name="装饰  0"/>
          <p:cNvSpPr>
            <a:spLocks noGrp="1"/>
          </p:cNvSpPr>
          <p:nvPr>
            <p:ph type="body" idx="16391" hasCustomPrompt="1"/>
            <p:custDataLst>
              <p:tags r:id="rId7"/>
            </p:custDataLst>
          </p:nvPr>
        </p:nvSpPr>
        <p:spPr>
          <a:xfrm>
            <a:off x="6248400" y="2082800"/>
            <a:ext cx="5334000" cy="4165600"/>
          </a:xfrm>
          <a:custGeom>
            <a:avLst/>
            <a:gdLst>
              <a:gd name="connisteX0" fmla="*/ 0 w 5334000"/>
              <a:gd name="connsiteY0" fmla="*/ 203200 h 4165600"/>
              <a:gd name="connisteX1" fmla="*/ 203200 w 5334000"/>
              <a:gd name="connsiteY1" fmla="*/ 0 h 4165600"/>
              <a:gd name="connisteX2" fmla="*/ 5130800 w 5334000"/>
              <a:gd name="connsiteY2" fmla="*/ 0 h 4165600"/>
              <a:gd name="connisteX3" fmla="*/ 5334000 w 5334000"/>
              <a:gd name="connsiteY3" fmla="*/ 203200 h 4165600"/>
              <a:gd name="connisteX4" fmla="*/ 5334000 w 5334000"/>
              <a:gd name="connsiteY4" fmla="*/ 3962400 h 4165600"/>
              <a:gd name="connisteX5" fmla="*/ 5130800 w 5334000"/>
              <a:gd name="connsiteY5" fmla="*/ 4165600 h 4165600"/>
              <a:gd name="connisteX6" fmla="*/ 203200 w 5334000"/>
              <a:gd name="connsiteY6" fmla="*/ 4165600 h 4165600"/>
              <a:gd name="connisteX7" fmla="*/ 0 w 5334000"/>
              <a:gd name="connsiteY7" fmla="*/ 3962400 h 4165600"/>
              <a:gd name="connisteX8" fmla="*/ 0 w 5334000"/>
              <a:gd name="connsiteY8" fmla="*/ 203200 h 4165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4165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130800" y="0"/>
                </a:lnTo>
                <a:cubicBezTo>
                  <a:pt x="5243024" y="0"/>
                  <a:pt x="5334000" y="90976"/>
                  <a:pt x="5334000" y="203200"/>
                </a:cubicBezTo>
                <a:lnTo>
                  <a:pt x="5334000" y="3962400"/>
                </a:lnTo>
                <a:cubicBezTo>
                  <a:pt x="5334000" y="4074624"/>
                  <a:pt x="5243024" y="4165600"/>
                  <a:pt x="5130800" y="4165600"/>
                </a:cubicBezTo>
                <a:lnTo>
                  <a:pt x="203200" y="4165600"/>
                </a:lnTo>
                <a:cubicBezTo>
                  <a:pt x="90976" y="4165600"/>
                  <a:pt x="0" y="4074624"/>
                  <a:pt x="0" y="3962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6553200" y="2641600"/>
            <a:ext cx="4724400" cy="3048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-paragraph text_1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DAE1-A2DA-4B4E-9BE4-A1B79ADB94B4}" type="slidenum">
              <a:rPr lang="en-ID" smtClean="0"/>
            </a:fld>
            <a:endParaRPr lang="en-ID"/>
          </a:p>
        </p:txBody>
      </p:sp>
      <p:sp>
        <p:nvSpPr>
          <p:cNvPr id="6" name="Title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1219200" y="2590800"/>
            <a:ext cx="9753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1219200" y="3352800"/>
            <a:ext cx="9753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6B6F2-AC2C-4164-9D21-3C57F13AE03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2DAE1-A2DA-4B4E-9BE4-A1B79ADB94B4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7816" y="383809"/>
            <a:ext cx="9144000" cy="149188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PSIKOLOGI INDUSTRI DAN ORGANIASI </a:t>
            </a:r>
            <a:br>
              <a:rPr lang="en-US" sz="4000" dirty="0"/>
            </a:br>
            <a:r>
              <a:rPr lang="en-US" sz="4000" dirty="0"/>
              <a:t>BAB 1</a:t>
            </a:r>
            <a:br>
              <a:rPr lang="en-US" sz="4000" dirty="0"/>
            </a:br>
            <a:r>
              <a:rPr lang="en-US" sz="4000" dirty="0"/>
              <a:t>PENGERTIAN &amp; WAWASAN PIO</a:t>
            </a:r>
            <a:endParaRPr lang="en-ID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062" y="2028091"/>
            <a:ext cx="10492153" cy="4446099"/>
          </a:xfrm>
        </p:spPr>
        <p:txBody>
          <a:bodyPr>
            <a:normAutofit/>
          </a:bodyPr>
          <a:lstStyle/>
          <a:p>
            <a:r>
              <a:rPr lang="en-US" dirty="0"/>
              <a:t>AGENDA PEMBAHASAN</a:t>
            </a:r>
            <a:endParaRPr lang="en-US" dirty="0"/>
          </a:p>
          <a:p>
            <a:pPr algn="l"/>
            <a:r>
              <a:rPr lang="en-US" dirty="0"/>
              <a:t>1. PENGERTIAN PIO</a:t>
            </a:r>
            <a:endParaRPr lang="en-US" dirty="0"/>
          </a:p>
          <a:p>
            <a:pPr algn="l"/>
            <a:r>
              <a:rPr lang="en-US" dirty="0"/>
              <a:t>    Batasan dan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Psikogi</a:t>
            </a:r>
            <a:r>
              <a:rPr lang="en-US" dirty="0"/>
              <a:t> Industri dan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terapan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  <a:p>
            <a:pPr algn="l"/>
            <a:r>
              <a:rPr lang="en-US" dirty="0"/>
              <a:t>2. SEJARAH &amp; KONTEKS</a:t>
            </a:r>
            <a:endParaRPr lang="en-US" dirty="0"/>
          </a:p>
          <a:p>
            <a:pPr algn="l"/>
            <a:r>
              <a:rPr lang="en-US" dirty="0"/>
              <a:t>   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historis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PIO di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di Indonesia	</a:t>
            </a:r>
            <a:endParaRPr lang="en-US" dirty="0"/>
          </a:p>
          <a:p>
            <a:pPr algn="l"/>
            <a:r>
              <a:rPr lang="en-US" dirty="0"/>
              <a:t>3. BIDANG UTAMA</a:t>
            </a:r>
            <a:endParaRPr lang="en-US" dirty="0"/>
          </a:p>
          <a:p>
            <a:pPr algn="l"/>
            <a:r>
              <a:rPr lang="en-US" dirty="0"/>
              <a:t>     Tiga </a:t>
            </a:r>
            <a:r>
              <a:rPr lang="en-US" dirty="0" err="1"/>
              <a:t>ranah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 : </a:t>
            </a:r>
            <a:r>
              <a:rPr lang="en-US" dirty="0" err="1"/>
              <a:t>Psikologi</a:t>
            </a:r>
            <a:r>
              <a:rPr lang="en-US" dirty="0"/>
              <a:t> Personalia;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dan </a:t>
            </a:r>
            <a:r>
              <a:rPr lang="en-US" dirty="0" err="1"/>
              <a:t>Ergonomi</a:t>
            </a:r>
            <a:r>
              <a:rPr lang="en-US" dirty="0"/>
              <a:t>/ </a:t>
            </a:r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endParaRPr lang="en-US" dirty="0"/>
          </a:p>
          <a:p>
            <a:pPr algn="l"/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83700"/>
            <a:ext cx="9296400" cy="1661623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PENGERTIAN </a:t>
            </a:r>
            <a:br>
              <a:rPr lang="en-US" sz="2800" dirty="0"/>
            </a:br>
            <a:r>
              <a:rPr lang="en-US" sz="2800" dirty="0" err="1"/>
              <a:t>Menurut</a:t>
            </a:r>
            <a:r>
              <a:rPr lang="en-US" sz="2800" dirty="0"/>
              <a:t> A.S. Munandar (2001) </a:t>
            </a:r>
            <a:r>
              <a:rPr lang="en-US" sz="2800" dirty="0" err="1"/>
              <a:t>Psikologi</a:t>
            </a:r>
            <a:r>
              <a:rPr lang="en-US" sz="2800" dirty="0"/>
              <a:t> Industri dan </a:t>
            </a:r>
            <a:r>
              <a:rPr lang="en-US" sz="2800" dirty="0" err="1"/>
              <a:t>Organisasi</a:t>
            </a:r>
            <a:r>
              <a:rPr lang="en-US" sz="2800" dirty="0"/>
              <a:t> Adalah </a:t>
            </a:r>
            <a:r>
              <a:rPr lang="en-US" sz="2800" dirty="0" err="1"/>
              <a:t>keseluruhanpengetahuan</a:t>
            </a:r>
            <a:r>
              <a:rPr lang="en-US" sz="2800" dirty="0"/>
              <a:t> yang </a:t>
            </a:r>
            <a:r>
              <a:rPr lang="en-US" sz="2800" dirty="0" err="1"/>
              <a:t>berisi</a:t>
            </a:r>
            <a:r>
              <a:rPr lang="en-US" sz="2800" dirty="0"/>
              <a:t> </a:t>
            </a:r>
            <a:r>
              <a:rPr lang="en-US" sz="2800" dirty="0" err="1"/>
              <a:t>fakta</a:t>
            </a:r>
            <a:r>
              <a:rPr lang="en-US" sz="2800" dirty="0"/>
              <a:t>, </a:t>
            </a:r>
            <a:r>
              <a:rPr lang="en-US" sz="2800" dirty="0" err="1"/>
              <a:t>aturan</a:t>
            </a:r>
            <a:r>
              <a:rPr lang="en-US" sz="2800" dirty="0"/>
              <a:t> dan </a:t>
            </a:r>
            <a:r>
              <a:rPr lang="en-US" sz="2800" dirty="0" err="1"/>
              <a:t>prisnsip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</a:t>
            </a:r>
            <a:r>
              <a:rPr lang="en-US" sz="2800" dirty="0" err="1"/>
              <a:t>manusi</a:t>
            </a:r>
            <a:r>
              <a:rPr lang="en-US" sz="2800" dirty="0"/>
              <a:t> pada </a:t>
            </a:r>
            <a:r>
              <a:rPr lang="en-US" sz="2800" dirty="0" err="1"/>
              <a:t>pekerjaan</a:t>
            </a:r>
            <a:endParaRPr lang="en-ID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71300"/>
            <a:ext cx="9683262" cy="3522539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/>
              <a:t>Sifat </a:t>
            </a:r>
            <a:r>
              <a:rPr lang="en-US" sz="2800" b="1" dirty="0" err="1"/>
              <a:t>Keilmuan</a:t>
            </a:r>
            <a:r>
              <a:rPr lang="en-US" sz="2800" b="1" dirty="0"/>
              <a:t> :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metode</a:t>
            </a:r>
            <a:r>
              <a:rPr lang="en-US" sz="2800" dirty="0"/>
              <a:t> </a:t>
            </a:r>
            <a:r>
              <a:rPr lang="en-US" sz="2800" dirty="0" err="1"/>
              <a:t>ilmiah</a:t>
            </a:r>
            <a:r>
              <a:rPr lang="en-US" sz="2800" dirty="0"/>
              <a:t> </a:t>
            </a:r>
            <a:r>
              <a:rPr lang="en-US" sz="2800" dirty="0" err="1"/>
              <a:t>eksperimental</a:t>
            </a:r>
            <a:r>
              <a:rPr lang="en-US" sz="2800" dirty="0"/>
              <a:t> dan </a:t>
            </a:r>
            <a:r>
              <a:rPr lang="en-US" sz="2800" dirty="0" err="1"/>
              <a:t>empiris</a:t>
            </a:r>
            <a:endParaRPr lang="en-US" sz="28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 err="1"/>
              <a:t>Fokus</a:t>
            </a:r>
            <a:r>
              <a:rPr lang="en-US" sz="2800" b="1" dirty="0"/>
              <a:t> Utama :</a:t>
            </a:r>
            <a:r>
              <a:rPr lang="en-US" sz="2800" dirty="0" err="1"/>
              <a:t>Mempelajari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perannya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tenaga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/>
              <a:t>Tujuan </a:t>
            </a:r>
            <a:r>
              <a:rPr lang="en-US" sz="2800" b="1" dirty="0" err="1"/>
              <a:t>Penerapan</a:t>
            </a:r>
            <a:r>
              <a:rPr lang="en-US" sz="2800" b="1" dirty="0"/>
              <a:t> : </a:t>
            </a: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efektivitas</a:t>
            </a:r>
            <a:r>
              <a:rPr lang="en-US" sz="2800" dirty="0"/>
              <a:t> </a:t>
            </a:r>
            <a:r>
              <a:rPr lang="en-US" sz="2800" dirty="0" err="1"/>
              <a:t>organisasidan</a:t>
            </a:r>
            <a:r>
              <a:rPr lang="en-US" sz="2800" dirty="0"/>
              <a:t> </a:t>
            </a:r>
            <a:r>
              <a:rPr lang="en-US" sz="2800" dirty="0" err="1"/>
              <a:t>kesejahteraan</a:t>
            </a:r>
            <a:r>
              <a:rPr lang="en-US" sz="2800" dirty="0"/>
              <a:t> </a:t>
            </a:r>
            <a:r>
              <a:rPr lang="en-US" sz="2800" dirty="0" err="1"/>
              <a:t>pekerja</a:t>
            </a:r>
            <a:endParaRPr lang="en-ID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0215" y="547933"/>
            <a:ext cx="9144000" cy="1175360"/>
          </a:xfrm>
        </p:spPr>
        <p:txBody>
          <a:bodyPr/>
          <a:lstStyle/>
          <a:p>
            <a:r>
              <a:rPr lang="en-US" b="1" dirty="0" err="1"/>
              <a:t>Empat</a:t>
            </a:r>
            <a:r>
              <a:rPr lang="en-US" b="1" dirty="0"/>
              <a:t> </a:t>
            </a:r>
            <a:r>
              <a:rPr lang="en-US" b="1" dirty="0" err="1"/>
              <a:t>Elemen</a:t>
            </a:r>
            <a:r>
              <a:rPr lang="en-US" b="1" dirty="0"/>
              <a:t> </a:t>
            </a:r>
            <a:r>
              <a:rPr lang="en-US" b="1" dirty="0" err="1"/>
              <a:t>Kunci</a:t>
            </a:r>
            <a:r>
              <a:rPr lang="en-US" b="1" dirty="0"/>
              <a:t> PIO</a:t>
            </a:r>
            <a:endParaRPr lang="en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0923" y="2051538"/>
            <a:ext cx="10269415" cy="4407877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PIO Adalah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/>
              <a:t>Ilmu</a:t>
            </a:r>
            <a:r>
              <a:rPr lang="en-US" b="1" dirty="0"/>
              <a:t> :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empiris</a:t>
            </a:r>
            <a:r>
              <a:rPr lang="en-US" dirty="0"/>
              <a:t>,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hipotesis</a:t>
            </a:r>
            <a:r>
              <a:rPr lang="en-US" dirty="0"/>
              <a:t>, dan </a:t>
            </a:r>
            <a:r>
              <a:rPr lang="en-US" dirty="0" err="1"/>
              <a:t>akumulasi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diuji</a:t>
            </a:r>
            <a:r>
              <a:rPr lang="en-US" dirty="0"/>
              <a:t> Kembali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berulang</a:t>
            </a:r>
            <a:endParaRPr lang="en-US" b="1" dirty="0"/>
          </a:p>
          <a:p>
            <a:pPr algn="l"/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Obyek</a:t>
            </a:r>
            <a:r>
              <a:rPr lang="en-US" b="1" dirty="0"/>
              <a:t> </a:t>
            </a:r>
            <a:r>
              <a:rPr lang="en-US" b="1" dirty="0" err="1"/>
              <a:t>Perilaku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dirty="0"/>
              <a:t>: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yang </a:t>
            </a:r>
            <a:r>
              <a:rPr lang="en-US" dirty="0" err="1"/>
              <a:t>teramatai</a:t>
            </a:r>
            <a:r>
              <a:rPr lang="en-US" dirty="0"/>
              <a:t> (</a:t>
            </a:r>
            <a:r>
              <a:rPr lang="en-US" dirty="0" err="1"/>
              <a:t>kasat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) </a:t>
            </a:r>
            <a:r>
              <a:rPr lang="en-US" dirty="0" err="1"/>
              <a:t>maupun</a:t>
            </a:r>
            <a:r>
              <a:rPr lang="en-US" dirty="0"/>
              <a:t> proses mental yang </a:t>
            </a:r>
            <a:r>
              <a:rPr lang="en-US" dirty="0" err="1"/>
              <a:t>melatar</a:t>
            </a:r>
            <a:r>
              <a:rPr lang="en-US" dirty="0"/>
              <a:t> </a:t>
            </a:r>
            <a:r>
              <a:rPr lang="en-US" dirty="0" err="1"/>
              <a:t>belakanginya</a:t>
            </a:r>
            <a:r>
              <a:rPr lang="en-US" dirty="0"/>
              <a:t> (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 dirty="0" err="1"/>
              <a:t>persepsi</a:t>
            </a:r>
            <a:r>
              <a:rPr lang="en-US" dirty="0"/>
              <a:t>, </a:t>
            </a:r>
            <a:r>
              <a:rPr lang="en-US" dirty="0" err="1"/>
              <a:t>motivasi</a:t>
            </a:r>
            <a:r>
              <a:rPr lang="en-US" dirty="0"/>
              <a:t>)</a:t>
            </a:r>
            <a:endParaRPr lang="en-US" dirty="0"/>
          </a:p>
          <a:p>
            <a:pPr algn="l"/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Peran Tenaga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dirty="0"/>
              <a:t>: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Adalah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, </a:t>
            </a:r>
            <a:r>
              <a:rPr lang="en-US" dirty="0" err="1"/>
              <a:t>jabatan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pPr algn="l"/>
            <a:r>
              <a:rPr lang="en-US" b="1" dirty="0" err="1"/>
              <a:t>Penerapan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Lingkungan</a:t>
            </a:r>
            <a:r>
              <a:rPr lang="en-US" b="1" dirty="0"/>
              <a:t> Industri :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terapan</a:t>
            </a:r>
            <a:r>
              <a:rPr lang="en-US" dirty="0"/>
              <a:t> yang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dipraktikkan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memecahkanpersoalan</a:t>
            </a:r>
            <a:r>
              <a:rPr lang="en-US" dirty="0"/>
              <a:t> dunia </a:t>
            </a:r>
            <a:r>
              <a:rPr lang="en-US" dirty="0" err="1"/>
              <a:t>kerja</a:t>
            </a:r>
            <a:r>
              <a:rPr lang="en-US" dirty="0"/>
              <a:t> dan </a:t>
            </a:r>
            <a:r>
              <a:rPr lang="en-US" dirty="0" err="1"/>
              <a:t>manajerial</a:t>
            </a:r>
            <a:endParaRPr lang="en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9492" y="637285"/>
            <a:ext cx="8973015" cy="962915"/>
          </a:xfrm>
        </p:spPr>
        <p:txBody>
          <a:bodyPr>
            <a:normAutofit fontScale="90000"/>
          </a:bodyPr>
          <a:lstStyle/>
          <a:p>
            <a:r>
              <a:rPr lang="en-US" dirty="0"/>
              <a:t>SEJARAH PERKEMBANGAN PIO</a:t>
            </a:r>
            <a:endParaRPr lang="en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1239" y="1717288"/>
            <a:ext cx="9902283" cy="4248614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Awal </a:t>
            </a:r>
            <a:r>
              <a:rPr lang="en-US" sz="2800" dirty="0" err="1"/>
              <a:t>mula</a:t>
            </a:r>
            <a:r>
              <a:rPr lang="en-US" sz="2800" dirty="0"/>
              <a:t> dan Studi Hawthorne</a:t>
            </a:r>
            <a:endParaRPr lang="en-US" sz="2800" dirty="0"/>
          </a:p>
          <a:p>
            <a:pPr algn="l"/>
            <a:r>
              <a:rPr lang="en-US" sz="2800" dirty="0"/>
              <a:t>PIO </a:t>
            </a:r>
            <a:r>
              <a:rPr lang="en-US" sz="2800" dirty="0" err="1"/>
              <a:t>berkembang</a:t>
            </a:r>
            <a:r>
              <a:rPr lang="en-US" sz="2800" dirty="0"/>
              <a:t> </a:t>
            </a:r>
            <a:r>
              <a:rPr lang="en-US" sz="2800" dirty="0" err="1"/>
              <a:t>pesat</a:t>
            </a:r>
            <a:r>
              <a:rPr lang="en-US" sz="2800" dirty="0"/>
              <a:t> </a:t>
            </a:r>
            <a:r>
              <a:rPr lang="en-US" sz="2800" dirty="0" err="1"/>
              <a:t>sejak</a:t>
            </a:r>
            <a:r>
              <a:rPr lang="en-US" sz="2800" dirty="0"/>
              <a:t> Perang Dunia I &amp; II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seleksi</a:t>
            </a:r>
            <a:r>
              <a:rPr lang="en-US" sz="2800" dirty="0"/>
              <a:t> </a:t>
            </a:r>
            <a:r>
              <a:rPr lang="en-US" sz="2800" dirty="0" err="1"/>
              <a:t>prajurit</a:t>
            </a:r>
            <a:r>
              <a:rPr lang="en-US" sz="2800" dirty="0"/>
              <a:t>.</a:t>
            </a:r>
            <a:endParaRPr lang="en-US" sz="2800" dirty="0"/>
          </a:p>
          <a:p>
            <a:pPr algn="l"/>
            <a:r>
              <a:rPr lang="en-US" sz="2800" dirty="0" err="1"/>
              <a:t>Penelitian</a:t>
            </a:r>
            <a:r>
              <a:rPr lang="en-US" sz="2800" dirty="0"/>
              <a:t> Hawthorne (1924-1932)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tonggak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 yang </a:t>
            </a:r>
            <a:r>
              <a:rPr lang="en-US" sz="2800" dirty="0" err="1"/>
              <a:t>membuktikan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factor </a:t>
            </a:r>
            <a:r>
              <a:rPr lang="en-US" sz="2800" dirty="0" err="1"/>
              <a:t>psikologis</a:t>
            </a:r>
            <a:r>
              <a:rPr lang="en-US" sz="2800" dirty="0"/>
              <a:t> dan </a:t>
            </a:r>
            <a:r>
              <a:rPr lang="en-US" sz="2800" dirty="0" err="1"/>
              <a:t>sosialpekerja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berpengaruh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produktivitas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pada </a:t>
            </a:r>
            <a:r>
              <a:rPr lang="en-US" sz="2800" dirty="0" err="1"/>
              <a:t>kondisi</a:t>
            </a:r>
            <a:r>
              <a:rPr lang="en-US" sz="2800" dirty="0"/>
              <a:t> </a:t>
            </a:r>
            <a:r>
              <a:rPr lang="en-US" sz="2800" dirty="0" err="1"/>
              <a:t>fisik</a:t>
            </a:r>
            <a:r>
              <a:rPr lang="en-US" sz="2800" dirty="0"/>
              <a:t> </a:t>
            </a:r>
            <a:r>
              <a:rPr lang="en-US" sz="2800" dirty="0" err="1"/>
              <a:t>semata</a:t>
            </a:r>
            <a:r>
              <a:rPr lang="en-US" sz="2800" dirty="0"/>
              <a:t>.</a:t>
            </a:r>
            <a:endParaRPr lang="en-ID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PIO DALAM KONTEKS INDONESIA</a:t>
            </a:r>
            <a:endParaRPr lang="en-ID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1953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Awal </a:t>
            </a:r>
            <a:r>
              <a:rPr lang="en-US" sz="3200" dirty="0" err="1"/>
              <a:t>mula</a:t>
            </a:r>
            <a:r>
              <a:rPr lang="en-US" sz="3200" dirty="0"/>
              <a:t> </a:t>
            </a:r>
            <a:r>
              <a:rPr lang="en-US" sz="3200" dirty="0" err="1"/>
              <a:t>penerapan</a:t>
            </a:r>
            <a:r>
              <a:rPr lang="en-US" sz="3200" dirty="0"/>
              <a:t> di Indonesia</a:t>
            </a:r>
            <a:endParaRPr lang="en-ID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Penerapan</a:t>
            </a:r>
            <a:r>
              <a:rPr lang="en-US" dirty="0"/>
              <a:t> dan </a:t>
            </a:r>
            <a:r>
              <a:rPr lang="en-US" dirty="0" err="1"/>
              <a:t>Adaptasi</a:t>
            </a:r>
            <a:r>
              <a:rPr lang="en-US" dirty="0"/>
              <a:t> </a:t>
            </a:r>
            <a:r>
              <a:rPr lang="en-US" dirty="0" err="1"/>
              <a:t>Budaya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Perkembangan</a:t>
            </a:r>
            <a:r>
              <a:rPr lang="en-US" dirty="0"/>
              <a:t> PIO di Indonesia </a:t>
            </a:r>
            <a:r>
              <a:rPr lang="en-US" dirty="0" err="1"/>
              <a:t>diawali</a:t>
            </a:r>
            <a:r>
              <a:rPr lang="en-US" dirty="0"/>
              <a:t> oleh Lembaga </a:t>
            </a:r>
            <a:r>
              <a:rPr lang="en-US" dirty="0" err="1"/>
              <a:t>Psikoteknik</a:t>
            </a:r>
            <a:r>
              <a:rPr lang="en-US" dirty="0"/>
              <a:t> yang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Bagian </a:t>
            </a:r>
            <a:r>
              <a:rPr lang="en-US" dirty="0" err="1"/>
              <a:t>Psikologi</a:t>
            </a:r>
            <a:r>
              <a:rPr lang="en-US" dirty="0"/>
              <a:t> Industri di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UI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Menurut</a:t>
            </a:r>
            <a:r>
              <a:rPr lang="en-US" dirty="0"/>
              <a:t> Munandar </a:t>
            </a:r>
            <a:r>
              <a:rPr lang="en-US" dirty="0" err="1"/>
              <a:t>penerapan</a:t>
            </a:r>
            <a:r>
              <a:rPr lang="en-US" dirty="0"/>
              <a:t> PIO di Indonesia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mengadopsi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Barat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mentah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menuntut</a:t>
            </a:r>
            <a:r>
              <a:rPr lang="en-US" dirty="0"/>
              <a:t> </a:t>
            </a:r>
            <a:r>
              <a:rPr lang="en-US" dirty="0" err="1"/>
              <a:t>adaptasi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local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Indonesia</a:t>
            </a:r>
            <a:endParaRPr lang="en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Tiga Sub </a:t>
            </a:r>
            <a:r>
              <a:rPr lang="en-US" dirty="0" err="1"/>
              <a:t>Disiplin</a:t>
            </a:r>
            <a:r>
              <a:rPr lang="en-US" dirty="0"/>
              <a:t> Utama PIO</a:t>
            </a:r>
            <a:endParaRPr lang="en-ID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Personalia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Fokus</a:t>
            </a:r>
            <a:r>
              <a:rPr lang="en-US" dirty="0"/>
              <a:t> pada proses </a:t>
            </a:r>
            <a:r>
              <a:rPr lang="en-US" dirty="0" err="1"/>
              <a:t>seleksi</a:t>
            </a:r>
            <a:r>
              <a:rPr lang="en-US" dirty="0"/>
              <a:t>, </a:t>
            </a:r>
            <a:r>
              <a:rPr lang="en-US" dirty="0" err="1"/>
              <a:t>penempatan</a:t>
            </a:r>
            <a:r>
              <a:rPr lang="en-US" dirty="0"/>
              <a:t>,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, </a:t>
            </a:r>
            <a:r>
              <a:rPr lang="en-US" dirty="0" err="1"/>
              <a:t>pelatihan</a:t>
            </a:r>
            <a:r>
              <a:rPr lang="en-US" dirty="0"/>
              <a:t>,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pengembangan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, </a:t>
            </a:r>
            <a:r>
              <a:rPr lang="en-US" dirty="0" err="1"/>
              <a:t>kepemimpina</a:t>
            </a:r>
            <a:r>
              <a:rPr lang="en-US" dirty="0"/>
              <a:t>, </a:t>
            </a:r>
            <a:r>
              <a:rPr lang="en-US" dirty="0" err="1"/>
              <a:t>motivasi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kepuasan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dan </a:t>
            </a:r>
            <a:r>
              <a:rPr lang="en-US" dirty="0" err="1"/>
              <a:t>iklim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r>
              <a:rPr lang="en-US" dirty="0" err="1"/>
              <a:t>Ergonomi</a:t>
            </a:r>
            <a:r>
              <a:rPr lang="en-US" dirty="0"/>
              <a:t> (</a:t>
            </a:r>
            <a:r>
              <a:rPr lang="en-US" dirty="0" err="1"/>
              <a:t>Rekayasa</a:t>
            </a:r>
            <a:r>
              <a:rPr lang="en-US" dirty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dan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fisik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demi </a:t>
            </a:r>
            <a:r>
              <a:rPr lang="en-US" dirty="0" err="1"/>
              <a:t>kenyamanan</a:t>
            </a:r>
            <a:r>
              <a:rPr lang="en-US" dirty="0"/>
              <a:t> dan </a:t>
            </a: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  <a:endParaRPr lang="en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5"/>
            </a:gs>
            <a:gs pos="0">
              <a:schemeClr val="accent5">
                <a:lumMod val="25000"/>
                <a:lumOff val="75000"/>
              </a:schemeClr>
            </a:gs>
            <a:gs pos="100000">
              <a:schemeClr val="accent5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Perbandingan PIO dan MSDM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p>
            <a:pPr marL="0" indent="0">
              <a:buNone/>
            </a:pPr>
            <a:r>
              <a:rPr lang="en-US"/>
              <a:t>PIO</a:t>
            </a:r>
            <a:endParaRPr lang="en-US"/>
          </a:p>
          <a:p>
            <a:r>
              <a:rPr lang="en-US"/>
              <a:t>Fokus Utama : Perilaku individu, proses mental, dan interaksi </a:t>
            </a:r>
            <a:endParaRPr lang="en-US"/>
          </a:p>
          <a:p>
            <a:r>
              <a:rPr lang="en-US"/>
              <a:t>Pendekatan : Psikologi empiris &amp; berbasis data ilmiah</a:t>
            </a:r>
            <a:endParaRPr lang="en-US"/>
          </a:p>
          <a:p>
            <a:r>
              <a:rPr lang="en-US"/>
              <a:t>Tujuan : Kesejahteraan mental mekerja &amp; efektivitas kerja</a:t>
            </a:r>
            <a:endParaRPr lang="en-US"/>
          </a:p>
          <a:p>
            <a:r>
              <a:rPr lang="en-US"/>
              <a:t>Sifat Intervensi : intervensi pada tingkat individu dan kelompok mikro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p>
            <a:pPr marL="0" indent="0">
              <a:buNone/>
            </a:pPr>
            <a:r>
              <a:rPr lang="en-US"/>
              <a:t>MSDM</a:t>
            </a:r>
            <a:endParaRPr lang="en-US"/>
          </a:p>
          <a:p>
            <a:r>
              <a:rPr lang="en-US"/>
              <a:t>Sistem, kebijakan, prosedur dan pengelolaan efisiensi</a:t>
            </a:r>
            <a:endParaRPr lang="en-US"/>
          </a:p>
          <a:p>
            <a:r>
              <a:rPr lang="en-US"/>
              <a:t>manajerial, administratif dan strategi bisnis</a:t>
            </a:r>
            <a:endParaRPr lang="en-US"/>
          </a:p>
          <a:p>
            <a:r>
              <a:rPr lang="en-US"/>
              <a:t>Pencapaian sasaran strategis dan produktivitas organisasi</a:t>
            </a:r>
            <a:endParaRPr lang="en-US"/>
          </a:p>
          <a:p>
            <a:r>
              <a:rPr lang="en-US"/>
              <a:t>Penerapan prosedur dan regulasi makro organisasi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4"/>
            </a:gs>
            <a:gs pos="0">
              <a:schemeClr val="accent4">
                <a:lumMod val="25000"/>
                <a:lumOff val="75000"/>
              </a:schemeClr>
            </a:gs>
            <a:gs pos="100000">
              <a:schemeClr val="accent4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/>
              <a:t>PERAN STRATEGIS PIO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3600"/>
              <a:t>PIO berperan sebagai jembatan yang menyelaraskankebutuhan efisiensi bisnisperusahaan dengan kesejahteraan  psikologis pekerja, menciptakan lingkungan kerjayang produktif, aman dan memuaskan</a:t>
            </a:r>
            <a:endParaRPr lang="en-US"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4"/>
            </a:gs>
            <a:gs pos="0">
              <a:schemeClr val="accent4">
                <a:lumMod val="25000"/>
                <a:lumOff val="75000"/>
              </a:schemeClr>
            </a:gs>
            <a:gs pos="100000">
              <a:schemeClr val="accent4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en-US"/>
              <a:t>METODE PENDEKATAN ILMIAH PIO</a:t>
            </a:r>
            <a:endParaRPr lang="en-US"/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en-US"/>
              <a:t> 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/>
          <a:p>
            <a:r>
              <a:rPr lang="en-US"/>
              <a:t>Eksperimen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/>
          <a:p>
            <a:r>
              <a:rPr lang="en-US"/>
              <a:t>Menguji hubungan sebab akibat antar variabel ( seperti pengaruh pencahayaan atau jadwal istirahat terhadap hasi; kerja)</a:t>
            </a:r>
            <a:endParaRPr lang="en-US"/>
          </a:p>
        </p:txBody>
      </p:sp>
      <p:sp>
        <p:nvSpPr>
          <p:cNvPr id="6" name="装饰  9"/>
          <p:cNvSpPr>
            <a:spLocks noGrp="1"/>
          </p:cNvSpPr>
          <p:nvPr>
            <p:ph type="body" idx="16394"/>
            <p:custDataLst>
              <p:tags r:id="rId5"/>
            </p:custDataLst>
          </p:nvPr>
        </p:nvSpPr>
        <p:spPr/>
        <p:txBody>
          <a:bodyPr/>
          <a:p>
            <a:r>
              <a:rPr lang="en-US"/>
              <a:t> 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6389"/>
            <p:custDataLst>
              <p:tags r:id="rId6"/>
            </p:custDataLst>
          </p:nvPr>
        </p:nvSpPr>
        <p:spPr/>
        <p:txBody>
          <a:bodyPr/>
          <a:p>
            <a:r>
              <a:rPr lang="en-US"/>
              <a:t>Survey &amp; Kuesioner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Mengukur variabel psikologis abstrak seperti tingkat kepuasan kerja, motivasi dan stress kerja pada karyawan</a:t>
            </a:r>
            <a:endParaRPr lang="en-US"/>
          </a:p>
        </p:txBody>
      </p:sp>
      <p:sp>
        <p:nvSpPr>
          <p:cNvPr id="9" name="装饰  2"/>
          <p:cNvSpPr>
            <a:spLocks noGrp="1"/>
          </p:cNvSpPr>
          <p:nvPr>
            <p:ph type="body" idx="16395"/>
            <p:custDataLst>
              <p:tags r:id="rId8"/>
            </p:custDataLst>
          </p:nvPr>
        </p:nvSpPr>
        <p:spPr/>
        <p:txBody>
          <a:bodyPr/>
          <a:p>
            <a:r>
              <a:rPr lang="en-US"/>
              <a:t> 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/>
          <a:p>
            <a:r>
              <a:rPr lang="en-US"/>
              <a:t>Observasi Lapangan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16392"/>
            <p:custDataLst>
              <p:tags r:id="rId10"/>
            </p:custDataLst>
          </p:nvPr>
        </p:nvSpPr>
        <p:spPr/>
        <p:txBody>
          <a:bodyPr/>
          <a:p>
            <a:r>
              <a:rPr lang="en-US"/>
              <a:t>Mengamati langsung interaksi kerja pada pola komunikasi dan pelaksanaan prosedur keselamatan di tempat kerja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/>
            <p:custDataLst>
              <p:tags r:id="rId11"/>
            </p:custDataLst>
          </p:nvPr>
        </p:nvSpPr>
        <p:spPr/>
        <p:txBody>
          <a:bodyPr/>
          <a:p>
            <a:endParaRPr lang="en-US"/>
          </a:p>
        </p:txBody>
      </p:sp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4"/>
            </a:gs>
            <a:gs pos="0">
              <a:schemeClr val="accent4">
                <a:lumMod val="25000"/>
                <a:lumOff val="75000"/>
              </a:schemeClr>
            </a:gs>
            <a:gs pos="100000">
              <a:schemeClr val="accent4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en-US"/>
              <a:t>RANGKUMAN KUNCI BAB1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/>
              <a:t>CORE INSIGHT</a:t>
            </a:r>
            <a:endParaRPr lang="en-US"/>
          </a:p>
        </p:txBody>
      </p:sp>
      <p:sp>
        <p:nvSpPr>
          <p:cNvPr id="4" name="装饰  7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/>
          <a:p>
            <a:r>
              <a:rPr lang="en-US"/>
              <a:t> 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/>
          <a:p>
            <a:r>
              <a:rPr lang="en-US" sz="2400"/>
              <a:t>PIO Merupakan cabang psikologi terapan yang memadukan pendekatan ilmiah dengan praktikmanajerial industri untuk memahami dan mengoptimalkan perilaku tenaga kerja</a:t>
            </a:r>
            <a:endParaRPr lang="en-US" sz="2400"/>
          </a:p>
        </p:txBody>
      </p:sp>
      <p:sp>
        <p:nvSpPr>
          <p:cNvPr id="6" name="Text Placeholder 5"/>
          <p:cNvSpPr>
            <a:spLocks noGrp="1"/>
          </p:cNvSpPr>
          <p:nvPr>
            <p:ph type="body" idx="16388"/>
            <p:custDataLst>
              <p:tags r:id="rId5"/>
            </p:custDataLst>
          </p:nvPr>
        </p:nvSpPr>
        <p:spPr/>
        <p:txBody>
          <a:bodyPr/>
          <a:p>
            <a:r>
              <a:rPr lang="en-US"/>
              <a:t>IMPLIKASI PRAKTIS</a:t>
            </a:r>
            <a:endParaRPr lang="en-US"/>
          </a:p>
        </p:txBody>
      </p:sp>
      <p:sp>
        <p:nvSpPr>
          <p:cNvPr id="7" name="装饰  0"/>
          <p:cNvSpPr>
            <a:spLocks noGrp="1"/>
          </p:cNvSpPr>
          <p:nvPr>
            <p:ph type="body" idx="16391"/>
            <p:custDataLst>
              <p:tags r:id="rId6"/>
            </p:custDataLst>
          </p:nvPr>
        </p:nvSpPr>
        <p:spPr/>
        <p:txBody>
          <a:bodyPr/>
          <a:p>
            <a:r>
              <a:rPr lang="en-US"/>
              <a:t> 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/>
          <a:p>
            <a:r>
              <a:rPr lang="en-US" sz="2400"/>
              <a:t>Penerapan PIO yang efektif mencakup keseimbangan antara pencapaianorganisasi (produktivitas) dan pemenuhan kebuituhan manusiawi karyawan (kesejahteraan dan kesehatan mental)</a:t>
            </a:r>
            <a:endParaRPr lang="en-US" sz="2400"/>
          </a:p>
        </p:txBody>
      </p:sp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4"/>
            </a:gs>
            <a:gs pos="0">
              <a:schemeClr val="accent4">
                <a:lumMod val="25000"/>
                <a:lumOff val="75000"/>
              </a:schemeClr>
            </a:gs>
            <a:gs pos="100000">
              <a:schemeClr val="accent4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Autofit/>
          </a:bodyPr>
          <a:p>
            <a:r>
              <a:rPr lang="en-US" sz="4000"/>
              <a:t>T E R I M A KA S I H</a:t>
            </a:r>
            <a:endParaRPr lang="en-US" sz="400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1b23ee5844e5f2fe270922b3ebcacd48e0a2ee2"/>
  <p:tag name="KSO_WM_NEWLAYOUT_ID" val="slide_d171c85291120dbc"/>
</p:tagLst>
</file>

<file path=ppt/tags/tag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1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92370aea2dd2d07adbb7d296af6f621994467f0"/>
  <p:tag name="KSO_WM_NEWLAYOUT_ID" val="slide_21d876bcd5574aba"/>
</p:tagLst>
</file>

<file path=ppt/tags/tag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1cbb3c138ef70698b8983e576e79280eff91eb0"/>
  <p:tag name="KSO_WM_NEWLAYOUT_ID" val="slide_0e3763c640ea4c61"/>
</p:tagLst>
</file>

<file path=ppt/tags/tag2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2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1b23ee5844e5f2fe270922b3ebcacd48e0a2ee2"/>
  <p:tag name="KSO_WM_NEWLAYOUT_ID" val="slide_d171c85291120dbc"/>
</p:tagLst>
</file>

<file path=ppt/tags/tag2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32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SLIDE_ID" val="slide_d171c85291120dbc"/>
</p:tagLst>
</file>

<file path=ppt/tags/tag3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92370aea2dd2d07adbb7d296af6f621994467f0"/>
  <p:tag name="KSO_WM_NEWLAYOUT_ID" val="slide_21d876bcd5574aba"/>
</p:tagLst>
</file>

<file path=ppt/tags/tag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40.xml><?xml version="1.0" encoding="utf-8"?>
<p:tagLst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SLIDE_ID" val="slide_21d876bcd5574aba"/>
</p:tagLst>
</file>

<file path=ppt/tags/tag4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1cbb3c138ef70698b8983e576e79280eff91eb0"/>
  <p:tag name="KSO_WM_NEWLAYOUT_ID" val="slide_0e3763c640ea4c61"/>
</p:tagLst>
</file>

<file path=ppt/tags/tag42.xml><?xml version="1.0" encoding="utf-8"?>
<p:tagLst xmlns:p="http://schemas.openxmlformats.org/presentationml/2006/main">
  <p:tag name="KSO_WM_SLIDE_CONTENT_ORIENTATION" val=""/>
  <p:tag name="KSO_WM_SLIDE_HAS_MASK" val="0"/>
  <p:tag name="KSO_WM_SLIDE_ITEM_CNT" val="0"/>
  <p:tag name="KSO_WM_SLIDE_TYPE" val="text"/>
  <p:tag name="KSO_WM_TEMPLATE_SUBCATEGORY" val="29"/>
  <p:tag name="KSO_WM_BEAUTIFY_FLAG" val="#wm#"/>
  <p:tag name="KSO_WM_TEMPLATE_SLIDE_ID" val="slide_0e3763c640ea4c6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4104</Words>
  <Application>WPS Presentation</Application>
  <PresentationFormat>Widescreen</PresentationFormat>
  <Paragraphs>110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PSIKOLOGI INDUSTRI DAN ORGANIASI  BAB 1 PENGERTIAN &amp; WAWASAN PIO</vt:lpstr>
      <vt:lpstr>PENGERTIAN  Menurut A.S. Munandar (2001) Psikologi Industri dan Organisasi Adalah keseluruhanpengetahuan yang berisi fakta, aturan dan prisnsip tentang perilaku manusi pada pekerjaan</vt:lpstr>
      <vt:lpstr>Empat Elemen Kunci PIO</vt:lpstr>
      <vt:lpstr>SEJARAH PERKEMBANGAN PIO</vt:lpstr>
      <vt:lpstr>PIO DALAM KONTEKS INDONESIA</vt:lpstr>
      <vt:lpstr>Tiga Sub Disiplin Utama PIO</vt:lpstr>
      <vt:lpstr>Perbandingan PIO dan MSDM</vt:lpstr>
      <vt:lpstr>PERAN STRATEGIS PIO</vt:lpstr>
      <vt:lpstr>METODE PENDEKATAN ILMIAH PIO</vt:lpstr>
      <vt:lpstr>RANGKUMAN KUNCI BAB1</vt:lpstr>
      <vt:lpstr>T E R I M A KA S I 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Wismayanti OFON</dc:creator>
  <cp:lastModifiedBy>WPS_1786679620</cp:lastModifiedBy>
  <cp:revision>4</cp:revision>
  <dcterms:created xsi:type="dcterms:W3CDTF">2026-09-23T09:32:00Z</dcterms:created>
  <dcterms:modified xsi:type="dcterms:W3CDTF">2026-09-23T11:42:37Z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377BDDEE939E4F0C80BE90AC029C1E5C_12</vt:lpwstr>
  </property>
  <property fmtid="{D5CDD505-2E9C-101B-9397-08002B2CF9AE}" pid="3" name="KSOProductBuildVer">
    <vt:lpwstr>1033-12.1.0.28485</vt:lpwstr>
  </property>
</Properties>
</file>